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2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89907" autoAdjust="0"/>
  </p:normalViewPr>
  <p:slideViewPr>
    <p:cSldViewPr snapToGrid="0">
      <p:cViewPr varScale="1">
        <p:scale>
          <a:sx n="104" d="100"/>
          <a:sy n="10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80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73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11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99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629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696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5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00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696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19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33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35203-A613-4DB5-AD1B-B9D050F957ED}" type="datetimeFigureOut">
              <a:rPr lang="en-IN" smtClean="0"/>
              <a:t>18/01/2025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CABAA-5F2F-4FD0-8850-39F054E7C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67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7941" y="274320"/>
            <a:ext cx="9975274" cy="6059978"/>
          </a:xfrm>
          <a:prstGeom prst="rect">
            <a:avLst/>
          </a:prstGeom>
          <a:solidFill>
            <a:srgbClr val="542F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752" y="2152997"/>
            <a:ext cx="6600305" cy="1396538"/>
          </a:xfrm>
        </p:spPr>
        <p:txBody>
          <a:bodyPr>
            <a:normAutofit fontScale="90000"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Corporate Program for Queensland Police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74132"/>
            <a:ext cx="7362305" cy="820333"/>
          </a:xfrm>
        </p:spPr>
        <p:txBody>
          <a:bodyPr/>
          <a:lstStyle/>
          <a:p>
            <a:pPr lvl="0"/>
            <a:r>
              <a:rPr lang="en-IN" i="1" dirty="0"/>
              <a:t>Empowering Resilience and Mental Health through Virtual Reality Therapy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6" y="158326"/>
            <a:ext cx="1772689" cy="1577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76" y="187902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5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7941" y="274320"/>
            <a:ext cx="9975274" cy="6059978"/>
          </a:xfrm>
          <a:prstGeom prst="rect">
            <a:avLst/>
          </a:prstGeom>
          <a:solidFill>
            <a:srgbClr val="542F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567" y="807286"/>
            <a:ext cx="6626629" cy="1397174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About Virtual Reality Therapy Australia (VRTA)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44" y="2523894"/>
            <a:ext cx="8164483" cy="3037322"/>
          </a:xfrm>
        </p:spPr>
        <p:txBody>
          <a:bodyPr/>
          <a:lstStyle/>
          <a:p>
            <a:endParaRPr lang="en-IN" dirty="0" smtClean="0">
              <a:effectLst/>
            </a:endParaRPr>
          </a:p>
          <a:p>
            <a:pPr lvl="1"/>
            <a:r>
              <a:rPr lang="en-IN" dirty="0"/>
              <a:t>Specialising in innovative mental health solutions using immersive Virtual Reality (VR) therapy.</a:t>
            </a:r>
          </a:p>
          <a:p>
            <a:pPr lvl="1"/>
            <a:r>
              <a:rPr lang="en-IN" dirty="0"/>
              <a:t>Empowering professionals to build resilience, manage stress, and enhance well-being.</a:t>
            </a:r>
          </a:p>
          <a:p>
            <a:pPr lvl="1"/>
            <a:r>
              <a:rPr lang="en-IN" dirty="0"/>
              <a:t>Over 20 years of experience in justice-related environments.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010" y="2204460"/>
            <a:ext cx="6524625" cy="412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7941" y="274320"/>
            <a:ext cx="9975274" cy="6059978"/>
          </a:xfrm>
          <a:prstGeom prst="rect">
            <a:avLst/>
          </a:prstGeom>
          <a:solidFill>
            <a:srgbClr val="542F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27" y="971954"/>
            <a:ext cx="6452062" cy="1239231"/>
          </a:xfrm>
        </p:spPr>
        <p:txBody>
          <a:bodyPr>
            <a:normAutofit fontScale="90000"/>
          </a:bodyPr>
          <a:lstStyle/>
          <a:p>
            <a:pPr lvl="0"/>
            <a:r>
              <a:rPr lang="en-IN" i="1" dirty="0">
                <a:solidFill>
                  <a:schemeClr val="bg1"/>
                </a:solidFill>
              </a:rPr>
              <a:t>Understanding Your Needs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941" y="1587731"/>
            <a:ext cx="5095703" cy="461356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endParaRPr lang="en-IN" dirty="0" smtClean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IN" dirty="0"/>
              <a:t>High stress and trauma exposure.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Stigma around accessing traditional therapy methods.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Officers in rural or remote areas with limited mental health support.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Demanding, unpredictable rosters making flexibility essential.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309" y="2080566"/>
            <a:ext cx="1242690" cy="828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483" y="3036775"/>
            <a:ext cx="1072341" cy="924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62" y="3809557"/>
            <a:ext cx="1607981" cy="1446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11" y="5185905"/>
            <a:ext cx="1833482" cy="12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127" y="116378"/>
            <a:ext cx="9975274" cy="6059978"/>
          </a:xfrm>
          <a:prstGeom prst="rect">
            <a:avLst/>
          </a:prstGeom>
          <a:solidFill>
            <a:srgbClr val="542F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4" y="365125"/>
            <a:ext cx="9567948" cy="1302193"/>
          </a:xfrm>
        </p:spPr>
        <p:txBody>
          <a:bodyPr/>
          <a:lstStyle/>
          <a:p>
            <a:r>
              <a:rPr lang="en-IN" i="1" dirty="0">
                <a:solidFill>
                  <a:schemeClr val="bg1"/>
                </a:solidFill>
              </a:rPr>
              <a:t>Tailored Solutions for Queensland Police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936" y="2529455"/>
            <a:ext cx="6517177" cy="2784764"/>
          </a:xfrm>
        </p:spPr>
        <p:txBody>
          <a:bodyPr>
            <a:normAutofit fontScale="92500" lnSpcReduction="10000"/>
          </a:bodyPr>
          <a:lstStyle/>
          <a:p>
            <a:endParaRPr lang="en-IN" dirty="0" smtClean="0">
              <a:effectLst/>
            </a:endParaRPr>
          </a:p>
          <a:p>
            <a:pPr lvl="1"/>
            <a:r>
              <a:rPr lang="en-IN" dirty="0"/>
              <a:t>Bespoke VR therapy sessions customised for police officers.</a:t>
            </a:r>
          </a:p>
          <a:p>
            <a:pPr lvl="1"/>
            <a:r>
              <a:rPr lang="en-IN" dirty="0"/>
              <a:t>Flexible delivery: in-person, virtual, or via phone.</a:t>
            </a:r>
          </a:p>
          <a:p>
            <a:pPr lvl="1"/>
            <a:r>
              <a:rPr lang="en-IN" dirty="0"/>
              <a:t>Accessible anywhere with a working internet connection.</a:t>
            </a:r>
          </a:p>
          <a:p>
            <a:pPr lvl="1"/>
            <a:r>
              <a:rPr lang="en-IN" dirty="0"/>
              <a:t>Flexible timing: Sessions from 7am–10pm to fit all rosters.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014724"/>
              </p:ext>
            </p:extLst>
          </p:nvPr>
        </p:nvGraphicFramePr>
        <p:xfrm>
          <a:off x="4774278" y="1667318"/>
          <a:ext cx="49599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309">
                  <a:extLst>
                    <a:ext uri="{9D8B030D-6E8A-4147-A177-3AD203B41FA5}">
                      <a16:colId xmlns:a16="http://schemas.microsoft.com/office/drawing/2014/main" val="3285621641"/>
                    </a:ext>
                  </a:extLst>
                </a:gridCol>
                <a:gridCol w="1653309">
                  <a:extLst>
                    <a:ext uri="{9D8B030D-6E8A-4147-A177-3AD203B41FA5}">
                      <a16:colId xmlns:a16="http://schemas.microsoft.com/office/drawing/2014/main" val="3595588707"/>
                    </a:ext>
                  </a:extLst>
                </a:gridCol>
                <a:gridCol w="1653309">
                  <a:extLst>
                    <a:ext uri="{9D8B030D-6E8A-4147-A177-3AD203B41FA5}">
                      <a16:colId xmlns:a16="http://schemas.microsoft.com/office/drawing/2014/main" val="1980383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  <a:endParaRPr lang="en-IN" dirty="0"/>
                    </a:p>
                  </a:txBody>
                  <a:tcPr>
                    <a:solidFill>
                      <a:srgbClr val="542F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Benefits</a:t>
                      </a:r>
                      <a:endParaRPr lang="en-IN" dirty="0"/>
                    </a:p>
                  </a:txBody>
                  <a:tcPr>
                    <a:solidFill>
                      <a:srgbClr val="542F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  <a:endParaRPr lang="en-IN" b="0" dirty="0"/>
                    </a:p>
                  </a:txBody>
                  <a:tcPr>
                    <a:solidFill>
                      <a:srgbClr val="542F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9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304" y="3310370"/>
            <a:ext cx="4300054" cy="28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4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127" y="249381"/>
            <a:ext cx="9975274" cy="6059978"/>
          </a:xfrm>
          <a:prstGeom prst="rect">
            <a:avLst/>
          </a:prstGeom>
          <a:solidFill>
            <a:srgbClr val="542F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36673" cy="1147791"/>
          </a:xfrm>
        </p:spPr>
        <p:txBody>
          <a:bodyPr>
            <a:normAutofit/>
          </a:bodyPr>
          <a:lstStyle/>
          <a:p>
            <a:pPr lvl="0"/>
            <a:r>
              <a:rPr lang="en-IN" i="1" dirty="0">
                <a:solidFill>
                  <a:schemeClr val="bg1"/>
                </a:solidFill>
              </a:rPr>
              <a:t>Why VR Therapy Works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12915"/>
            <a:ext cx="8728364" cy="2460331"/>
          </a:xfrm>
        </p:spPr>
        <p:txBody>
          <a:bodyPr>
            <a:normAutofit fontScale="85000" lnSpcReduction="20000"/>
          </a:bodyPr>
          <a:lstStyle/>
          <a:p>
            <a:endParaRPr lang="en-IN" dirty="0" smtClean="0">
              <a:effectLst/>
            </a:endParaRPr>
          </a:p>
          <a:p>
            <a:endParaRPr lang="en-IN" dirty="0" smtClean="0">
              <a:effectLst/>
            </a:endParaRPr>
          </a:p>
          <a:p>
            <a:endParaRPr lang="en-IN" dirty="0" smtClean="0">
              <a:effectLst/>
            </a:endParaRPr>
          </a:p>
          <a:p>
            <a:pPr lvl="1"/>
            <a:r>
              <a:rPr lang="en-IN" dirty="0"/>
              <a:t>Proven use in high-stress professions like military and police worldwide.</a:t>
            </a:r>
          </a:p>
          <a:p>
            <a:pPr lvl="1"/>
            <a:r>
              <a:rPr lang="en-IN" dirty="0"/>
              <a:t>Innovative and engaging approach to therapy.</a:t>
            </a:r>
          </a:p>
          <a:p>
            <a:pPr lvl="1"/>
            <a:r>
              <a:rPr lang="en-IN" dirty="0"/>
              <a:t>Effective for stress management and trauma recovery.</a:t>
            </a:r>
          </a:p>
          <a:p>
            <a:pPr lvl="1"/>
            <a:r>
              <a:rPr lang="en-IN" dirty="0"/>
              <a:t>Cutting-edge solution combining immersive technology with evidence-based practices.</a:t>
            </a:r>
          </a:p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950" y="3490871"/>
            <a:ext cx="5690655" cy="37928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334" y="3943194"/>
            <a:ext cx="3911832" cy="26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200" y="225057"/>
            <a:ext cx="9975274" cy="6059978"/>
          </a:xfrm>
          <a:prstGeom prst="rect">
            <a:avLst/>
          </a:prstGeom>
          <a:solidFill>
            <a:srgbClr val="542F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8516"/>
            <a:ext cx="7092142" cy="1092172"/>
          </a:xfrm>
        </p:spPr>
        <p:txBody>
          <a:bodyPr/>
          <a:lstStyle/>
          <a:p>
            <a:r>
              <a:rPr lang="en-IN" i="1" dirty="0">
                <a:solidFill>
                  <a:schemeClr val="bg1"/>
                </a:solidFill>
              </a:rPr>
              <a:t>Key Benefits of VR Therapy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83127" y="3106004"/>
            <a:ext cx="10508673" cy="959138"/>
          </a:xfrm>
        </p:spPr>
        <p:txBody>
          <a:bodyPr/>
          <a:lstStyle/>
          <a:p>
            <a:pPr lvl="1"/>
            <a:r>
              <a:rPr lang="en-IN" b="1" dirty="0" smtClean="0"/>
              <a:t>Trauma </a:t>
            </a:r>
            <a:r>
              <a:rPr lang="en-IN" b="1" dirty="0"/>
              <a:t>Recovery</a:t>
            </a:r>
            <a:r>
              <a:rPr lang="en-IN" dirty="0"/>
              <a:t>: Aids PTSD recovery in safe</a:t>
            </a:r>
            <a:r>
              <a:rPr lang="en-IN" dirty="0" smtClean="0"/>
              <a:t>,</a:t>
            </a:r>
            <a:br>
              <a:rPr lang="en-IN" dirty="0" smtClean="0"/>
            </a:br>
            <a:r>
              <a:rPr lang="en-IN" dirty="0" smtClean="0"/>
              <a:t> </a:t>
            </a:r>
            <a:r>
              <a:rPr lang="en-IN" dirty="0"/>
              <a:t>controlled environments.</a:t>
            </a:r>
          </a:p>
          <a:p>
            <a:endParaRPr lang="en-IN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119842" y="1690688"/>
            <a:ext cx="9901844" cy="131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b="1" dirty="0" smtClean="0"/>
              <a:t>Stress </a:t>
            </a:r>
            <a:r>
              <a:rPr lang="en-IN" b="1" dirty="0"/>
              <a:t>Management</a:t>
            </a:r>
            <a:r>
              <a:rPr lang="en-IN" dirty="0"/>
              <a:t>: Reduces anxiety through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immersive </a:t>
            </a:r>
            <a:r>
              <a:rPr lang="en-IN" dirty="0"/>
              <a:t>mindfulness exercises.</a:t>
            </a:r>
          </a:p>
          <a:p>
            <a:endParaRPr lang="en-IN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" y="4017524"/>
            <a:ext cx="10515600" cy="1071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b="1" dirty="0" smtClean="0"/>
              <a:t>Flexibility</a:t>
            </a:r>
            <a:r>
              <a:rPr lang="en-IN" dirty="0"/>
              <a:t>: Accessible anywhere,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fitting </a:t>
            </a:r>
            <a:r>
              <a:rPr lang="en-IN" dirty="0"/>
              <a:t>various rosters.</a:t>
            </a:r>
          </a:p>
          <a:p>
            <a:endParaRPr lang="en-IN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86542" y="5118908"/>
            <a:ext cx="10130444" cy="1099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Nationwide Reach</a:t>
            </a:r>
            <a:r>
              <a:rPr lang="en-IN" dirty="0"/>
              <a:t>: Tailored for </a:t>
            </a:r>
            <a:r>
              <a:rPr lang="en-IN" dirty="0" smtClean="0"/>
              <a:t>officers</a:t>
            </a:r>
            <a:br>
              <a:rPr lang="en-IN" dirty="0" smtClean="0"/>
            </a:br>
            <a:r>
              <a:rPr lang="en-IN" dirty="0" smtClean="0"/>
              <a:t> </a:t>
            </a:r>
            <a:r>
              <a:rPr lang="en-IN" dirty="0"/>
              <a:t>in both urban and remote areas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12" y="1638719"/>
            <a:ext cx="2494336" cy="14160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41" y="3002761"/>
            <a:ext cx="2094807" cy="12545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135" y="4094932"/>
            <a:ext cx="2036618" cy="12000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240" y="5177788"/>
            <a:ext cx="1608280" cy="107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212</TotalTime>
  <Words>212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Corporate Program for Queensland Police </vt:lpstr>
      <vt:lpstr>About Virtual Reality Therapy Australia (VRTA)</vt:lpstr>
      <vt:lpstr>Understanding Your Needs </vt:lpstr>
      <vt:lpstr>Tailored Solutions for Queensland Police</vt:lpstr>
      <vt:lpstr>Why VR Therapy Works</vt:lpstr>
      <vt:lpstr>Key Benefits of VR Therapy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Program for Queensland Police</dc:title>
  <dc:creator>Administrator</dc:creator>
  <cp:lastModifiedBy>Administrator</cp:lastModifiedBy>
  <cp:revision>18</cp:revision>
  <dcterms:created xsi:type="dcterms:W3CDTF">2025-01-18T05:42:30Z</dcterms:created>
  <dcterms:modified xsi:type="dcterms:W3CDTF">2025-01-18T09:15:04Z</dcterms:modified>
</cp:coreProperties>
</file>